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7" r:id="rId1"/>
  </p:sldMasterIdLst>
  <p:sldIdLst>
    <p:sldId id="256" r:id="rId2"/>
    <p:sldId id="258" r:id="rId3"/>
    <p:sldId id="260" r:id="rId4"/>
    <p:sldId id="259" r:id="rId5"/>
    <p:sldId id="261" r:id="rId6"/>
    <p:sldId id="263" r:id="rId7"/>
    <p:sldId id="264" r:id="rId8"/>
    <p:sldId id="274" r:id="rId9"/>
    <p:sldId id="278" r:id="rId10"/>
    <p:sldId id="279" r:id="rId11"/>
    <p:sldId id="280" r:id="rId12"/>
    <p:sldId id="276" r:id="rId13"/>
    <p:sldId id="275" r:id="rId14"/>
    <p:sldId id="281" r:id="rId15"/>
    <p:sldId id="267" r:id="rId16"/>
    <p:sldId id="292" r:id="rId17"/>
    <p:sldId id="293" r:id="rId18"/>
    <p:sldId id="273" r:id="rId19"/>
    <p:sldId id="28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068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3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5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6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8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201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504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32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229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074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2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919E2-75CE-49A4-9EAC-ED20DB4AA9C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138FD-9F4C-442F-8511-FD237EA11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2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unetix.com/websitesecurity/sql-injection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khanozden.com/guest-lecturer-at-chatham-university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utorialspoint.com/php_mysql_online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0"/>
            <a:ext cx="407213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3257" y="965198"/>
            <a:ext cx="6766078" cy="4927601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Website Development Basics with PHP MySQL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4570" y="965199"/>
            <a:ext cx="3093963" cy="4927602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CMP283 Database Management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Sabahattin Gokhan Ozden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www.gokhanozden.com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April 18, 2017</a:t>
            </a:r>
          </a:p>
        </p:txBody>
      </p:sp>
    </p:spTree>
    <p:extLst>
      <p:ext uri="{BB962C8B-B14F-4D97-AF65-F5344CB8AC3E}">
        <p14:creationId xmlns:p14="http://schemas.microsoft.com/office/powerpoint/2010/main" val="433030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IF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r>
              <a:rPr lang="en-US" sz="2000" dirty="0"/>
              <a:t>  $age = 18;</a:t>
            </a:r>
          </a:p>
          <a:p>
            <a:r>
              <a:rPr lang="en-US" sz="2000" dirty="0"/>
              <a:t>  $</a:t>
            </a:r>
            <a:r>
              <a:rPr lang="en-US" sz="2000" dirty="0" err="1"/>
              <a:t>inUSA</a:t>
            </a:r>
            <a:r>
              <a:rPr lang="en-US" sz="2000" dirty="0"/>
              <a:t> = true;</a:t>
            </a:r>
          </a:p>
          <a:p>
            <a:r>
              <a:rPr lang="en-US" sz="2000" dirty="0"/>
              <a:t>  if ($age &lt; 21 &amp;&amp; $</a:t>
            </a:r>
            <a:r>
              <a:rPr lang="en-US" sz="2000" dirty="0" err="1"/>
              <a:t>inUSA</a:t>
            </a:r>
            <a:r>
              <a:rPr lang="en-US" sz="2000" dirty="0"/>
              <a:t>) { </a:t>
            </a:r>
          </a:p>
          <a:p>
            <a:r>
              <a:rPr lang="en-US" sz="2000" dirty="0"/>
              <a:t>    echo "Sorry, you can't drink in the US.&lt;</a:t>
            </a:r>
            <a:r>
              <a:rPr lang="en-US" sz="2000" dirty="0" err="1"/>
              <a:t>br</a:t>
            </a:r>
            <a:r>
              <a:rPr lang="en-US" sz="2000" dirty="0"/>
              <a:t>&gt;";</a:t>
            </a:r>
          </a:p>
          <a:p>
            <a:r>
              <a:rPr lang="en-US" sz="2000" dirty="0"/>
              <a:t>    echo "How about a trip to Europe?"; 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?&gt;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2200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IF Statements (Exercise)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Legal age calculator</a:t>
            </a:r>
          </a:p>
          <a:p>
            <a:r>
              <a:rPr lang="en-US" sz="2000" dirty="0"/>
              <a:t>You input your age and it tells you what you can and you can’t do with respect to legal driving age (16), voting age (18), and legal drinking age (21).</a:t>
            </a:r>
          </a:p>
          <a:p>
            <a:r>
              <a:rPr lang="en-US" sz="2000" dirty="0"/>
              <a:t>For example if you enter 17 it will output:</a:t>
            </a:r>
          </a:p>
          <a:p>
            <a:r>
              <a:rPr lang="en-US" sz="2000" dirty="0"/>
              <a:t>You can drive legally.</a:t>
            </a:r>
          </a:p>
          <a:p>
            <a:r>
              <a:rPr lang="en-US" sz="2000" dirty="0"/>
              <a:t>You can’t vote.</a:t>
            </a:r>
          </a:p>
          <a:p>
            <a:r>
              <a:rPr lang="en-US" sz="2000" dirty="0"/>
              <a:t>You can’t drink legally.</a:t>
            </a:r>
          </a:p>
        </p:txBody>
      </p:sp>
    </p:spTree>
    <p:extLst>
      <p:ext uri="{BB962C8B-B14F-4D97-AF65-F5344CB8AC3E}">
        <p14:creationId xmlns:p14="http://schemas.microsoft.com/office/powerpoint/2010/main" val="4213673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r>
              <a:rPr lang="en-US" sz="2000" dirty="0"/>
              <a:t>  for ($number=1; $number &lt;= 1000; $number++) {</a:t>
            </a:r>
          </a:p>
          <a:p>
            <a:r>
              <a:rPr lang="en-US" sz="2000" dirty="0"/>
              <a:t>    echo $number," ";</a:t>
            </a:r>
          </a:p>
          <a:p>
            <a:r>
              <a:rPr lang="en-US" sz="2000" dirty="0"/>
              <a:t>    if ($number/2 == floor($number/2)) { echo "even"; }</a:t>
            </a:r>
          </a:p>
          <a:p>
            <a:r>
              <a:rPr lang="en-US" sz="2000" dirty="0"/>
              <a:t>    else { echo "odd"; }</a:t>
            </a:r>
          </a:p>
          <a:p>
            <a:r>
              <a:rPr lang="en-US" sz="2000" dirty="0"/>
              <a:t>    echo "&lt;</a:t>
            </a:r>
            <a:r>
              <a:rPr lang="en-US" sz="2000" dirty="0" err="1"/>
              <a:t>br</a:t>
            </a:r>
            <a:r>
              <a:rPr lang="en-US" sz="2000" dirty="0"/>
              <a:t>&gt;";</a:t>
            </a:r>
          </a:p>
          <a:p>
            <a:r>
              <a:rPr lang="en-US" sz="2000" dirty="0"/>
              <a:t>  }</a:t>
            </a:r>
          </a:p>
          <a:p>
            <a:r>
              <a:rPr lang="en-US" sz="2000" dirty="0"/>
              <a:t>?&gt;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6649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Loops (Exercise)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Calculate the summation of numbers from 1 to 10</a:t>
            </a:r>
          </a:p>
          <a:p>
            <a:r>
              <a:rPr lang="en-US" sz="2000" dirty="0"/>
              <a:t>Hint: Summation should be equal to 55</a:t>
            </a:r>
          </a:p>
        </p:txBody>
      </p:sp>
    </p:spTree>
    <p:extLst>
      <p:ext uri="{BB962C8B-B14F-4D97-AF65-F5344CB8AC3E}">
        <p14:creationId xmlns:p14="http://schemas.microsoft.com/office/powerpoint/2010/main" val="1420339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Loops (Exercise) – A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r>
              <a:rPr lang="en-US" sz="2000" dirty="0"/>
              <a:t>// for loop</a:t>
            </a:r>
          </a:p>
          <a:p>
            <a:r>
              <a:rPr lang="en-US" sz="2000" dirty="0"/>
              <a:t>$n = 10;</a:t>
            </a:r>
          </a:p>
          <a:p>
            <a:r>
              <a:rPr lang="en-US" sz="2000" dirty="0"/>
              <a:t>$sum = 0;</a:t>
            </a:r>
          </a:p>
          <a:p>
            <a:r>
              <a:rPr lang="en-US" sz="2000" dirty="0"/>
              <a:t>// sum of n natural numbers</a:t>
            </a:r>
          </a:p>
          <a:p>
            <a:r>
              <a:rPr lang="en-US" sz="2000" dirty="0"/>
              <a:t>for ($</a:t>
            </a:r>
            <a:r>
              <a:rPr lang="en-US" sz="2000" dirty="0" err="1"/>
              <a:t>i</a:t>
            </a:r>
            <a:r>
              <a:rPr lang="en-US" sz="2000" dirty="0"/>
              <a:t> = 1;$</a:t>
            </a:r>
            <a:r>
              <a:rPr lang="en-US" sz="2000" dirty="0" err="1"/>
              <a:t>i</a:t>
            </a:r>
            <a:r>
              <a:rPr lang="en-US" sz="2000" dirty="0"/>
              <a:t> &lt;= $n;$</a:t>
            </a:r>
            <a:r>
              <a:rPr lang="en-US" sz="2000" dirty="0" err="1"/>
              <a:t>i</a:t>
            </a:r>
            <a:r>
              <a:rPr lang="en-US" sz="2000" dirty="0"/>
              <a:t>++) {</a:t>
            </a:r>
          </a:p>
          <a:p>
            <a:r>
              <a:rPr lang="en-US" sz="2000" dirty="0"/>
              <a:t>    $sum+= $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}</a:t>
            </a:r>
          </a:p>
          <a:p>
            <a:r>
              <a:rPr lang="en-US" sz="2000" dirty="0"/>
              <a:t>echo ($sum);</a:t>
            </a:r>
          </a:p>
          <a:p>
            <a:r>
              <a:rPr lang="en-US" sz="2000" dirty="0"/>
              <a:t>?&gt;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482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 err="1"/>
              <a:t>PHPMyAdmin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Open source GUI written in PHP to design and manipulate databases in MySQL.</a:t>
            </a:r>
          </a:p>
          <a:p>
            <a:r>
              <a:rPr lang="en-US" sz="2000" dirty="0"/>
              <a:t>Create, modify, delete databases, tables, fields, or rows, manage users and permissions in a web browser.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761" y="3257275"/>
            <a:ext cx="9261231" cy="36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607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GET vs. POST methods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296" y="1395046"/>
            <a:ext cx="6196320" cy="49989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3534" y="6488668"/>
            <a:ext cx="6121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Source: https://www.w3schools.com/tags/ref_httpmethods.asp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003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SQL Injection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SQL Injection is an injection attack where an attacker can execute malicious SQL statements that control a web application’s database server.</a:t>
            </a:r>
          </a:p>
          <a:p>
            <a:r>
              <a:rPr lang="en-US" sz="2000" dirty="0"/>
              <a:t>Attacker can bypass web application’s authentication and authorization mechanisms.</a:t>
            </a:r>
          </a:p>
          <a:p>
            <a:r>
              <a:rPr lang="en-US" sz="2000" dirty="0"/>
              <a:t>Attacker can retrieve the contents of an entire database.</a:t>
            </a:r>
          </a:p>
          <a:p>
            <a:r>
              <a:rPr lang="en-US" sz="2000" dirty="0"/>
              <a:t>Attacker can add, modify, and delete records.</a:t>
            </a:r>
          </a:p>
          <a:p>
            <a:r>
              <a:rPr lang="en-US" sz="2000" dirty="0"/>
              <a:t>More info: </a:t>
            </a:r>
            <a:r>
              <a:rPr lang="en-US" sz="2000" dirty="0">
                <a:hlinkClick r:id="rId2"/>
              </a:rPr>
              <a:t>https://www.acunetix.com/websitesecurity/sql-injection/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8905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An Address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2033587"/>
            <a:ext cx="103251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52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Five PHP Scripts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 lnSpcReduction="10000"/>
          </a:bodyPr>
          <a:lstStyle/>
          <a:p>
            <a:r>
              <a:rPr lang="en-US" sz="2000" dirty="0" err="1"/>
              <a:t>dbconnect.php</a:t>
            </a:r>
            <a:r>
              <a:rPr lang="en-US" sz="2000" dirty="0"/>
              <a:t> (Connects to the database)</a:t>
            </a:r>
          </a:p>
          <a:p>
            <a:r>
              <a:rPr lang="en-US" sz="2000" dirty="0" err="1"/>
              <a:t>listcontacts.php</a:t>
            </a:r>
            <a:r>
              <a:rPr lang="en-US" sz="2000" dirty="0"/>
              <a:t> (queries the database for all names, outputs a table with all data including edit and delete links which contain the record-ID as a parameter, the delete link is intercepted by a JavaScript confirmation message)</a:t>
            </a:r>
          </a:p>
          <a:p>
            <a:r>
              <a:rPr lang="en-US" sz="2000" dirty="0" err="1"/>
              <a:t>addcontact.php</a:t>
            </a:r>
            <a:r>
              <a:rPr lang="en-US" sz="2000" dirty="0"/>
              <a:t> (Has an input form, it submits to itself, validates if first name or last name empty, if data is complete then it is added to database)</a:t>
            </a:r>
          </a:p>
          <a:p>
            <a:r>
              <a:rPr lang="en-US" sz="2000" dirty="0" err="1"/>
              <a:t>editcontact.php</a:t>
            </a:r>
            <a:r>
              <a:rPr lang="en-US" sz="2000" dirty="0"/>
              <a:t> (Very similar to </a:t>
            </a:r>
            <a:r>
              <a:rPr lang="en-US" sz="2000" dirty="0" err="1"/>
              <a:t>addcontact.php</a:t>
            </a:r>
            <a:r>
              <a:rPr lang="en-US" sz="2000" dirty="0"/>
              <a:t>, but the form is prefilled with the data already in database, gets the unique record with the “$id” variable which is passed to it by the edit link in </a:t>
            </a:r>
            <a:r>
              <a:rPr lang="en-US" sz="2000" dirty="0" err="1"/>
              <a:t>listcontacts.php</a:t>
            </a:r>
            <a:r>
              <a:rPr lang="en-US" sz="2000" dirty="0"/>
              <a:t>, when the form is submitted it validates and updates the record instead of inserting a new one.</a:t>
            </a:r>
          </a:p>
          <a:p>
            <a:r>
              <a:rPr lang="en-US" sz="2000" dirty="0" err="1"/>
              <a:t>deletecontact.php</a:t>
            </a:r>
            <a:r>
              <a:rPr lang="en-US" sz="2000" dirty="0"/>
              <a:t> (this does not have a visible HTML page, it gets the record id from </a:t>
            </a:r>
            <a:r>
              <a:rPr lang="en-US" sz="2000" dirty="0" err="1"/>
              <a:t>listcontacts.php</a:t>
            </a:r>
            <a:r>
              <a:rPr lang="en-US" sz="2000" dirty="0"/>
              <a:t> and deletes the record and returns back to </a:t>
            </a:r>
            <a:r>
              <a:rPr lang="en-US" sz="2000" dirty="0" err="1"/>
              <a:t>listcontacts.php</a:t>
            </a:r>
            <a:r>
              <a:rPr lang="en-US" sz="2000" dirty="0"/>
              <a:t>)</a:t>
            </a:r>
          </a:p>
          <a:p>
            <a:r>
              <a:rPr lang="en-US" sz="2000" dirty="0"/>
              <a:t>These scripts can be download from </a:t>
            </a:r>
            <a:r>
              <a:rPr lang="en-US" sz="2000" dirty="0">
                <a:hlinkClick r:id="rId2"/>
              </a:rPr>
              <a:t>http://www.gokhanozden.com/guest-lecturer-at-chatham-university/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5870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How to setup a PHP MySQL development environment on a computer</a:t>
            </a:r>
          </a:p>
          <a:p>
            <a:r>
              <a:rPr lang="en-US" sz="2000" dirty="0"/>
              <a:t>How to create database using </a:t>
            </a:r>
            <a:r>
              <a:rPr lang="en-US" sz="2000" dirty="0" err="1"/>
              <a:t>PHPMyAdmin</a:t>
            </a:r>
            <a:r>
              <a:rPr lang="en-US" sz="2000" dirty="0"/>
              <a:t>.</a:t>
            </a:r>
          </a:p>
          <a:p>
            <a:r>
              <a:rPr lang="en-US" sz="2000" dirty="0"/>
              <a:t>How to create tables using </a:t>
            </a:r>
            <a:r>
              <a:rPr lang="en-US" sz="2000" dirty="0" err="1"/>
              <a:t>PHPMyAdmin</a:t>
            </a:r>
            <a:r>
              <a:rPr lang="en-US" sz="2000" dirty="0"/>
              <a:t>.</a:t>
            </a:r>
          </a:p>
          <a:p>
            <a:r>
              <a:rPr lang="en-US" sz="2000" dirty="0"/>
              <a:t>How to add records using </a:t>
            </a:r>
            <a:r>
              <a:rPr lang="en-US" sz="2000" dirty="0" err="1"/>
              <a:t>PHPMyAdmin</a:t>
            </a:r>
            <a:r>
              <a:rPr lang="en-US" sz="2000" dirty="0"/>
              <a:t>.</a:t>
            </a:r>
          </a:p>
          <a:p>
            <a:r>
              <a:rPr lang="en-US" sz="2000" dirty="0"/>
              <a:t>How to create a simple PHP page to show records.</a:t>
            </a:r>
          </a:p>
          <a:p>
            <a:r>
              <a:rPr lang="en-US" sz="2000" dirty="0"/>
              <a:t>How to modify the page so it shows certain records using GET method.</a:t>
            </a:r>
          </a:p>
          <a:p>
            <a:r>
              <a:rPr lang="en-US" sz="2000" dirty="0"/>
              <a:t>How to create a simple form to add records to database using POST method.</a:t>
            </a:r>
          </a:p>
          <a:p>
            <a:r>
              <a:rPr lang="en-US" sz="2000" dirty="0"/>
              <a:t>How to update those records.</a:t>
            </a:r>
          </a:p>
        </p:txBody>
      </p:sp>
    </p:spTree>
    <p:extLst>
      <p:ext uri="{BB962C8B-B14F-4D97-AF65-F5344CB8AC3E}">
        <p14:creationId xmlns:p14="http://schemas.microsoft.com/office/powerpoint/2010/main" val="2208332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What Not to Expect from This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Website Design Basics (Photoshop, CSS, etc.)</a:t>
            </a:r>
          </a:p>
          <a:p>
            <a:r>
              <a:rPr lang="en-US" sz="2000" dirty="0"/>
              <a:t>Search Engine Optimization</a:t>
            </a:r>
          </a:p>
          <a:p>
            <a:r>
              <a:rPr lang="en-US" sz="2000" dirty="0"/>
              <a:t>Database Modeling (Normalization, Primary Key, JOINs, etc.)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90022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PHP (php.net)</a:t>
            </a:r>
          </a:p>
          <a:p>
            <a:r>
              <a:rPr lang="en-US" sz="2000" dirty="0"/>
              <a:t>MySQL (mysql.com)</a:t>
            </a:r>
          </a:p>
          <a:p>
            <a:r>
              <a:rPr lang="en-US" sz="2000" dirty="0"/>
              <a:t>Environment Setup (</a:t>
            </a:r>
            <a:r>
              <a:rPr lang="en-US" sz="2000" dirty="0" err="1"/>
              <a:t>WinLAMP</a:t>
            </a:r>
            <a:r>
              <a:rPr lang="en-US" sz="2000" dirty="0"/>
              <a:t>- Windows, MAMP – </a:t>
            </a:r>
            <a:r>
              <a:rPr lang="en-US" sz="2000" dirty="0" err="1"/>
              <a:t>MacOS</a:t>
            </a:r>
            <a:r>
              <a:rPr lang="en-US" sz="2000" dirty="0"/>
              <a:t>, Windows)</a:t>
            </a:r>
          </a:p>
          <a:p>
            <a:r>
              <a:rPr lang="en-US" sz="2000" dirty="0" err="1"/>
              <a:t>PhpMyAdmin</a:t>
            </a:r>
            <a:r>
              <a:rPr lang="en-US" sz="2000" dirty="0"/>
              <a:t> (comes with </a:t>
            </a:r>
            <a:r>
              <a:rPr lang="en-US" sz="2000" dirty="0" err="1"/>
              <a:t>WinLAMP</a:t>
            </a:r>
            <a:r>
              <a:rPr lang="en-US" sz="2000" dirty="0"/>
              <a:t>)</a:t>
            </a:r>
          </a:p>
          <a:p>
            <a:r>
              <a:rPr lang="en-US" sz="2000" dirty="0"/>
              <a:t>Web Based Personal Address Book (</a:t>
            </a:r>
            <a:r>
              <a:rPr lang="en-US" sz="2000" dirty="0"/>
              <a:t>http://www.hosting.vt.edu/tutorials/phpmysql/)</a:t>
            </a:r>
            <a:endParaRPr lang="en-US" sz="2000" dirty="0"/>
          </a:p>
          <a:p>
            <a:r>
              <a:rPr lang="en-US" sz="2000" dirty="0"/>
              <a:t>Database Design of the System</a:t>
            </a:r>
          </a:p>
          <a:p>
            <a:r>
              <a:rPr lang="en-US" sz="2000" dirty="0"/>
              <a:t>Accessing and Manipulating Data with PHP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868" y="5395204"/>
            <a:ext cx="1516532" cy="10464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802" y="5756482"/>
            <a:ext cx="3333750" cy="32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05284" y="6256945"/>
            <a:ext cx="3362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http://winlamp.sourceforge.net/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7263" y="6469959"/>
            <a:ext cx="1294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mamp.info/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6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PHP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PHP stands for “Personal Home Page”</a:t>
            </a:r>
          </a:p>
          <a:p>
            <a:r>
              <a:rPr lang="en-US" sz="2000" dirty="0"/>
              <a:t>Server side scripting language designed for web development</a:t>
            </a:r>
          </a:p>
          <a:p>
            <a:r>
              <a:rPr lang="en-US" sz="2000" dirty="0"/>
              <a:t>Created by Rasmus </a:t>
            </a:r>
            <a:r>
              <a:rPr lang="en-US" sz="2000" dirty="0" err="1"/>
              <a:t>Lerdorf</a:t>
            </a:r>
            <a:r>
              <a:rPr lang="en-US" sz="2000" dirty="0"/>
              <a:t> in 1994</a:t>
            </a:r>
          </a:p>
          <a:p>
            <a:r>
              <a:rPr lang="en-US" sz="2000" dirty="0"/>
              <a:t>It can be embedded into HTML or HTML5</a:t>
            </a:r>
          </a:p>
          <a:p>
            <a:r>
              <a:rPr lang="en-US" sz="2000" dirty="0"/>
              <a:t>The code is processed by a PHP interpreter</a:t>
            </a:r>
          </a:p>
          <a:p>
            <a:r>
              <a:rPr lang="en-US" sz="2000" dirty="0"/>
              <a:t>&lt;? echo “Hello World”; ?&gt;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7014" y="4446165"/>
            <a:ext cx="5174750" cy="20313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  <a:br>
              <a:rPr lang="en-US" dirty="0"/>
            </a:b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&lt;head&gt;</a:t>
            </a:r>
            <a:br>
              <a:rPr lang="en-US" dirty="0"/>
            </a:br>
            <a:r>
              <a:rPr lang="en-US" dirty="0"/>
              <a:t>&lt;title&gt;First PHP&lt;/title&gt;</a:t>
            </a:r>
            <a:br>
              <a:rPr lang="en-US" dirty="0"/>
            </a:br>
            <a:r>
              <a:rPr lang="en-US" dirty="0"/>
              <a:t>&lt;/head&gt;</a:t>
            </a:r>
            <a:br>
              <a:rPr lang="en-US" dirty="0"/>
            </a:br>
            <a:r>
              <a:rPr lang="en-US" dirty="0"/>
              <a:t>&lt;body&gt;&lt;?</a:t>
            </a:r>
            <a:r>
              <a:rPr lang="en-US" dirty="0" err="1"/>
              <a:t>php</a:t>
            </a:r>
            <a:r>
              <a:rPr lang="en-US" dirty="0"/>
              <a:t> echo '&lt;p&gt;Hello World&lt;/p&gt;'; ?&gt;&lt;/body&gt;</a:t>
            </a:r>
            <a:br>
              <a:rPr lang="en-US" dirty="0"/>
            </a:br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195508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Open source relational database management system</a:t>
            </a:r>
          </a:p>
          <a:p>
            <a:r>
              <a:rPr lang="en-US" sz="2000" dirty="0"/>
              <a:t>LAMP (Linux, Apache, MySQL, Perl/PHP/Python), WAMP (Windows), MAMP (</a:t>
            </a:r>
            <a:r>
              <a:rPr lang="en-US" sz="2000" dirty="0" err="1"/>
              <a:t>MacOS</a:t>
            </a:r>
            <a:r>
              <a:rPr lang="en-US" sz="2000" dirty="0"/>
              <a:t>)</a:t>
            </a:r>
          </a:p>
          <a:p>
            <a:r>
              <a:rPr lang="en-US" sz="2000" dirty="0"/>
              <a:t>Used by WordPress, </a:t>
            </a:r>
            <a:r>
              <a:rPr lang="en-US" sz="2000" dirty="0" err="1"/>
              <a:t>phpBB</a:t>
            </a:r>
            <a:r>
              <a:rPr lang="en-US" sz="2000" dirty="0"/>
              <a:t>, Drupal, Joomla, Google (not for search), Facebook, Twitter, Flickr, </a:t>
            </a:r>
            <a:r>
              <a:rPr lang="en-US" sz="2000" dirty="0" err="1"/>
              <a:t>Youtube</a:t>
            </a:r>
            <a:r>
              <a:rPr lang="en-US" sz="2000" dirty="0"/>
              <a:t>, Verizon.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382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PHP MySQL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861469"/>
            <a:ext cx="7620000" cy="2476500"/>
          </a:xfrm>
          <a:solidFill>
            <a:schemeClr val="tx1"/>
          </a:solidFill>
        </p:spPr>
      </p:pic>
      <p:sp>
        <p:nvSpPr>
          <p:cNvPr id="6" name="TextBox 5"/>
          <p:cNvSpPr txBox="1"/>
          <p:nvPr/>
        </p:nvSpPr>
        <p:spPr>
          <a:xfrm>
            <a:off x="139959" y="6410131"/>
            <a:ext cx="2202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wikipedia.org</a:t>
            </a:r>
          </a:p>
        </p:txBody>
      </p:sp>
    </p:spTree>
    <p:extLst>
      <p:ext uri="{BB962C8B-B14F-4D97-AF65-F5344CB8AC3E}">
        <p14:creationId xmlns:p14="http://schemas.microsoft.com/office/powerpoint/2010/main" val="1051910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Let’s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http://tutorialspoint.com/php_mysql_online.php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8320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US" sz="2000" dirty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r>
              <a:rPr lang="en-US" sz="2000" dirty="0"/>
              <a:t>  $a = 1;</a:t>
            </a:r>
          </a:p>
          <a:p>
            <a:r>
              <a:rPr lang="en-US" sz="2000" dirty="0"/>
              <a:t>  $b = 2;</a:t>
            </a:r>
          </a:p>
          <a:p>
            <a:r>
              <a:rPr lang="en-US" sz="2000" dirty="0"/>
              <a:t>  // add two values and output the result</a:t>
            </a:r>
          </a:p>
          <a:p>
            <a:r>
              <a:rPr lang="en-US" sz="2000" dirty="0"/>
              <a:t>  echo $a+$b;</a:t>
            </a:r>
          </a:p>
          <a:p>
            <a:r>
              <a:rPr lang="en-US" sz="2000" dirty="0"/>
              <a:t>?&gt;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8685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</TotalTime>
  <Words>868</Words>
  <Application>Microsoft Office PowerPoint</Application>
  <PresentationFormat>Widescreen</PresentationFormat>
  <Paragraphs>109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Website Development Basics with PHP MySQL</vt:lpstr>
      <vt:lpstr>Learning Outcomes</vt:lpstr>
      <vt:lpstr>What Not to Expect from This Class</vt:lpstr>
      <vt:lpstr>Agenda</vt:lpstr>
      <vt:lpstr>PHP</vt:lpstr>
      <vt:lpstr>MySQL</vt:lpstr>
      <vt:lpstr>PHP MySQL</vt:lpstr>
      <vt:lpstr>Let’s Practice</vt:lpstr>
      <vt:lpstr>Variables</vt:lpstr>
      <vt:lpstr>IF Statements</vt:lpstr>
      <vt:lpstr>IF Statements (Exercise)</vt:lpstr>
      <vt:lpstr>Loops</vt:lpstr>
      <vt:lpstr>Loops (Exercise)</vt:lpstr>
      <vt:lpstr>Loops (Exercise) – A solution</vt:lpstr>
      <vt:lpstr>PHPMyAdmin</vt:lpstr>
      <vt:lpstr>GET vs. POST methods</vt:lpstr>
      <vt:lpstr>SQL Injection</vt:lpstr>
      <vt:lpstr>An Address Book</vt:lpstr>
      <vt:lpstr>Five PHP Scripts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 Development Basics with PHP MySQL</dc:title>
  <dc:creator>Gokhan Ozden</dc:creator>
  <cp:lastModifiedBy>Gokhan Ozden</cp:lastModifiedBy>
  <cp:revision>29</cp:revision>
  <dcterms:created xsi:type="dcterms:W3CDTF">2017-04-12T18:05:40Z</dcterms:created>
  <dcterms:modified xsi:type="dcterms:W3CDTF">2017-04-17T22:52:05Z</dcterms:modified>
</cp:coreProperties>
</file>